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9" r:id="rId3"/>
    <p:sldId id="263" r:id="rId4"/>
    <p:sldId id="260" r:id="rId5"/>
    <p:sldId id="261" r:id="rId6"/>
    <p:sldId id="264" r:id="rId7"/>
    <p:sldId id="265" r:id="rId8"/>
    <p:sldId id="266" r:id="rId9"/>
    <p:sldId id="267" r:id="rId10"/>
    <p:sldId id="268" r:id="rId11"/>
    <p:sldId id="270" r:id="rId12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6"/>
    <p:restoredTop sz="94666"/>
  </p:normalViewPr>
  <p:slideViewPr>
    <p:cSldViewPr snapToGrid="0" snapToObjects="1">
      <p:cViewPr varScale="1">
        <p:scale>
          <a:sx n="67" d="100"/>
          <a:sy n="67" d="100"/>
        </p:scale>
        <p:origin x="924" y="72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18/05/2025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18/05/2025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18/05/2025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18/05/2025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18/05/2025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18/05/2025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18/05/2025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18/05/2025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18/05/2025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43462FC-4A1D-2DF7-D3BA-4E4DB12B8D1E}"/>
              </a:ext>
            </a:extLst>
          </p:cNvPr>
          <p:cNvSpPr txBox="1"/>
          <p:nvPr/>
        </p:nvSpPr>
        <p:spPr>
          <a:xfrm>
            <a:off x="5504260" y="2691806"/>
            <a:ext cx="6093618" cy="2881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s-MX" dirty="0"/>
            </a:br>
            <a:r>
              <a:rPr lang="es-MX" b="1" dirty="0"/>
              <a:t>Nombre de los estudiantes:</a:t>
            </a:r>
            <a:r>
              <a:rPr lang="es-MX" dirty="0"/>
              <a:t> </a:t>
            </a:r>
          </a:p>
          <a:p>
            <a:pPr>
              <a:buNone/>
            </a:pPr>
            <a:r>
              <a:rPr lang="es-MX" dirty="0"/>
              <a:t>Hermes Pascuas Herrera</a:t>
            </a:r>
          </a:p>
          <a:p>
            <a:pPr>
              <a:buNone/>
            </a:pPr>
            <a:r>
              <a:rPr lang="es-MX" dirty="0"/>
              <a:t>Sergio Alejandro Muñoz Cabrera</a:t>
            </a:r>
          </a:p>
          <a:p>
            <a:pPr>
              <a:buNone/>
            </a:pPr>
            <a:r>
              <a:rPr lang="es-MX" b="1" dirty="0"/>
              <a:t>Curso:</a:t>
            </a:r>
            <a:r>
              <a:rPr lang="es-MX" dirty="0"/>
              <a:t> Base de datos II</a:t>
            </a:r>
          </a:p>
          <a:p>
            <a:pPr>
              <a:buNone/>
            </a:pPr>
            <a:r>
              <a:rPr lang="es-MX" b="1" dirty="0"/>
              <a:t>Fecha:</a:t>
            </a:r>
            <a:r>
              <a:rPr lang="es-MX" dirty="0"/>
              <a:t> Mayo de 2025</a:t>
            </a:r>
          </a:p>
          <a:p>
            <a:r>
              <a:rPr lang="es-MX" b="1" dirty="0"/>
              <a:t>Institución:</a:t>
            </a:r>
            <a:r>
              <a:rPr lang="es-MX" dirty="0"/>
              <a:t> Corporación Universitaria Del Huila -CORHUILA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DDD3DA9-26C4-BBDC-BE02-FA89A34C5FB5}"/>
              </a:ext>
            </a:extLst>
          </p:cNvPr>
          <p:cNvSpPr txBox="1"/>
          <p:nvPr/>
        </p:nvSpPr>
        <p:spPr>
          <a:xfrm>
            <a:off x="452835" y="1560842"/>
            <a:ext cx="42906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 Base de Datos Inmobiliaria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15540AE-AAC1-1280-8BD9-56982E8AEAFF}"/>
              </a:ext>
            </a:extLst>
          </p:cNvPr>
          <p:cNvSpPr txBox="1"/>
          <p:nvPr/>
        </p:nvSpPr>
        <p:spPr>
          <a:xfrm>
            <a:off x="5504260" y="1539641"/>
            <a:ext cx="6236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/>
              <a:t>Presentación de Documentación Técnica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870F9BE-A64A-90A3-C06E-F681ED64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673" y="2341468"/>
            <a:ext cx="5383209" cy="26451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6ADF769-9D45-A111-B351-7459341260D9}"/>
              </a:ext>
            </a:extLst>
          </p:cNvPr>
          <p:cNvSpPr txBox="1"/>
          <p:nvPr/>
        </p:nvSpPr>
        <p:spPr>
          <a:xfrm>
            <a:off x="1828404" y="614127"/>
            <a:ext cx="77545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b="1" dirty="0">
                <a:latin typeface="Arial" panose="020B0604020202020204" pitchFamily="34" charset="0"/>
                <a:cs typeface="Arial" panose="020B0604020202020204" pitchFamily="34" charset="0"/>
              </a:rPr>
              <a:t>Seguridad y Gestión de Accesos</a:t>
            </a:r>
            <a:endParaRPr lang="es-CO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27EBEB-89F7-5B90-5E5C-E2E8264B27FD}"/>
              </a:ext>
            </a:extLst>
          </p:cNvPr>
          <p:cNvSpPr txBox="1"/>
          <p:nvPr/>
        </p:nvSpPr>
        <p:spPr>
          <a:xfrm>
            <a:off x="531814" y="1272311"/>
            <a:ext cx="4507707" cy="1487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Objetivo:</a:t>
            </a:r>
            <a:br>
              <a:rPr lang="es-MX" dirty="0"/>
            </a:br>
            <a:r>
              <a:rPr lang="es-MX" dirty="0"/>
              <a:t>Proteger la integridad, 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confidencialidad</a:t>
            </a:r>
            <a:r>
              <a:rPr lang="es-MX" dirty="0"/>
              <a:t> y control de acceso en la base de datos inmobiliaria.</a:t>
            </a:r>
            <a:endParaRPr lang="es-C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D99936-E795-536E-F1BE-A77AC78E8B7D}"/>
              </a:ext>
            </a:extLst>
          </p:cNvPr>
          <p:cNvSpPr txBox="1"/>
          <p:nvPr/>
        </p:nvSpPr>
        <p:spPr>
          <a:xfrm>
            <a:off x="329805" y="2771238"/>
            <a:ext cx="491172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Medidas de seguridad aplicadas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Eliminación lógica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: uso del campo </a:t>
            </a: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estado 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(Activo/Inactivo) en todas las tablas principales.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Triggers de auditoría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Registro automático de inserciones, actualizaciones y cambios relevantes (visitas, estado de propiedad, aceptación de ofertas).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Integridad referencial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: mediante claves foráneas para prevenir datos huérfanos.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9AC2E6B-D921-DE2B-5135-DBB0B788BEEE}"/>
              </a:ext>
            </a:extLst>
          </p:cNvPr>
          <p:cNvSpPr txBox="1"/>
          <p:nvPr/>
        </p:nvSpPr>
        <p:spPr>
          <a:xfrm>
            <a:off x="5705674" y="1225425"/>
            <a:ext cx="53832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Gestión de roles de usuario (PostgreSQL):</a:t>
            </a:r>
            <a:b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Se implementa una </a:t>
            </a: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estructura de roles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para limitar permisos según perfil funcional.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BF6FE8E-3900-ABA2-2A74-C3FE779169F7}"/>
              </a:ext>
            </a:extLst>
          </p:cNvPr>
          <p:cNvSpPr txBox="1"/>
          <p:nvPr/>
        </p:nvSpPr>
        <p:spPr>
          <a:xfrm>
            <a:off x="5705673" y="5086956"/>
            <a:ext cx="395406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Ventajas: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Segmentación de accesos por 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Mayor seguridad en ambientes multiusuario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Reducción de riesgos por operaciones no autorizadas</a:t>
            </a:r>
          </a:p>
        </p:txBody>
      </p:sp>
    </p:spTree>
    <p:extLst>
      <p:ext uri="{BB962C8B-B14F-4D97-AF65-F5344CB8AC3E}">
        <p14:creationId xmlns:p14="http://schemas.microsoft.com/office/powerpoint/2010/main" val="185175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E1AF3A8-F3C4-7E53-387B-C55E0FA57A81}"/>
              </a:ext>
            </a:extLst>
          </p:cNvPr>
          <p:cNvSpPr txBox="1"/>
          <p:nvPr/>
        </p:nvSpPr>
        <p:spPr>
          <a:xfrm>
            <a:off x="2755305" y="356438"/>
            <a:ext cx="6682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Conclusiones y Referencias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59924B0-ECB3-6168-9FE9-186B6D6EFB2C}"/>
              </a:ext>
            </a:extLst>
          </p:cNvPr>
          <p:cNvSpPr txBox="1"/>
          <p:nvPr/>
        </p:nvSpPr>
        <p:spPr>
          <a:xfrm>
            <a:off x="589362" y="1177027"/>
            <a:ext cx="591145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Conclusiones del Proyecto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Se diseñó una base de datos relacional en </a:t>
            </a: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orientada a la </a:t>
            </a: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gestión completa de una inmobiliaria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Integra múltiples funcionalidades: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Administración de propiedades, clientes, agentes y contratos.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Automatización de procesos mediante </a:t>
            </a: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funciones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triggers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vistas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CTEs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Control y trazabilidad gracias a auditoría y eliminación lógica.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Se fortaleció la seguridad mediante: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Roles diferenciados (administrador, agente, cliente).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Permisos ajustados a cada tipo de usuario.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La estructura permite </a:t>
            </a: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escalabilidad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, incorporación de análisis y visualización de datos en el futuro.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A69B407-38CE-0E06-2ED1-2E696C70B29B}"/>
              </a:ext>
            </a:extLst>
          </p:cNvPr>
          <p:cNvSpPr txBox="1"/>
          <p:nvPr/>
        </p:nvSpPr>
        <p:spPr>
          <a:xfrm>
            <a:off x="7002413" y="1177027"/>
            <a:ext cx="48717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Referencias Técnicas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Archivo SQL principal: </a:t>
            </a: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ProyectoBaseDatos.sql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Archivo de pruebas: </a:t>
            </a: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DatosParaValidar.txt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Motor de base de datos: </a:t>
            </a: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Buenas prácticas: modelado relacional, normalización, gestión de roles y seguridad en SQL.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518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541F752-D2CD-930D-110D-B9B1A0FA35E1}"/>
              </a:ext>
            </a:extLst>
          </p:cNvPr>
          <p:cNvSpPr txBox="1"/>
          <p:nvPr/>
        </p:nvSpPr>
        <p:spPr>
          <a:xfrm>
            <a:off x="1846659" y="350991"/>
            <a:ext cx="7511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latin typeface="Arial" panose="020B0604020202020204" pitchFamily="34" charset="0"/>
                <a:cs typeface="Arial" panose="020B0604020202020204" pitchFamily="34" charset="0"/>
              </a:rPr>
              <a:t>Contexto - Gestión Inmobiliaria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2B9785B-1A50-392B-F18F-8153F4DD42EE}"/>
              </a:ext>
            </a:extLst>
          </p:cNvPr>
          <p:cNvSpPr txBox="1"/>
          <p:nvPr/>
        </p:nvSpPr>
        <p:spPr>
          <a:xfrm>
            <a:off x="889398" y="1182231"/>
            <a:ext cx="32539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Objetivo del proyecto:</a:t>
            </a:r>
            <a:b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Diseñar y desarrollar una base de datos en </a:t>
            </a: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que gestione integralmente las operaciones de una empresa inmobiliaria.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A69166-2D81-54FE-2F1D-2D4B01370BE5}"/>
              </a:ext>
            </a:extLst>
          </p:cNvPr>
          <p:cNvSpPr txBox="1"/>
          <p:nvPr/>
        </p:nvSpPr>
        <p:spPr>
          <a:xfrm>
            <a:off x="6835774" y="1596409"/>
            <a:ext cx="491132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Funciones principales del sistema: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Registro y administración de propiedades, clientes, agentes y propietarios.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Control de visitas, ofertas y contratos asociados a cada propiedad.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Gestión de características adicionales de las propiedades y zonas geográficas.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Automatización de procesos mediante vistas, funciones, CTEs y triggers.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6079977-D149-B55F-3A64-F3CFBED76E46}"/>
              </a:ext>
            </a:extLst>
          </p:cNvPr>
          <p:cNvSpPr txBox="1"/>
          <p:nvPr/>
        </p:nvSpPr>
        <p:spPr>
          <a:xfrm>
            <a:off x="889398" y="3633220"/>
            <a:ext cx="531137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Beneficios esperados:</a:t>
            </a:r>
            <a:b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Mejora en la organización y trazabilidad de datos.</a:t>
            </a:r>
            <a:b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Reducción de errores mediante integridad referencial.</a:t>
            </a:r>
            <a:b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Facilita el análisis comercial y la toma de decisiones.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9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18538345-4D66-1D31-AECA-AE17A5F84459}"/>
              </a:ext>
            </a:extLst>
          </p:cNvPr>
          <p:cNvSpPr txBox="1"/>
          <p:nvPr/>
        </p:nvSpPr>
        <p:spPr>
          <a:xfrm>
            <a:off x="375045" y="0"/>
            <a:ext cx="7768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latin typeface="Arial" panose="020B0604020202020204" pitchFamily="34" charset="0"/>
                <a:cs typeface="Arial" panose="020B0604020202020204" pitchFamily="34" charset="0"/>
              </a:rPr>
              <a:t>Estructura de la Base de Datos</a:t>
            </a:r>
            <a:endParaRPr lang="es-CO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541AA91-EBAE-A68E-EA03-98038A0F0083}"/>
              </a:ext>
            </a:extLst>
          </p:cNvPr>
          <p:cNvSpPr txBox="1"/>
          <p:nvPr/>
        </p:nvSpPr>
        <p:spPr>
          <a:xfrm>
            <a:off x="550068" y="980824"/>
            <a:ext cx="4579145" cy="462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Base de datos relacional desarrollada en PostgreSQL.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15 tablas principales: Propiedades, Clientes, Agentes, Contratos, Visitas, entre otras.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Relaciones mediante claves foráneas y estructuras N:M (por ejemplo: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 PropiedadExtras, ClientesInteresados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Manejo de estado lógico con campo 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estado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('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' para operativo y '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' para inactivo).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A00662B-9604-3ACF-256B-4FE67ACA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1" y="1285875"/>
            <a:ext cx="6067246" cy="483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CB3AFCE-00D7-91B1-6705-DFF871CAEF56}"/>
              </a:ext>
            </a:extLst>
          </p:cNvPr>
          <p:cNvSpPr txBox="1"/>
          <p:nvPr/>
        </p:nvSpPr>
        <p:spPr>
          <a:xfrm>
            <a:off x="1212255" y="736753"/>
            <a:ext cx="9769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dirty="0">
                <a:latin typeface="Arial" panose="020B0604020202020204" pitchFamily="34" charset="0"/>
                <a:cs typeface="Arial" panose="020B0604020202020204" pitchFamily="34" charset="0"/>
              </a:rPr>
              <a:t>Consultas Clave (Búsqueda de Propiedades)</a:t>
            </a:r>
            <a:endParaRPr lang="es-CO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0D99A8F-691C-4E20-336F-3EE0ED008C81}"/>
              </a:ext>
            </a:extLst>
          </p:cNvPr>
          <p:cNvSpPr txBox="1"/>
          <p:nvPr/>
        </p:nvSpPr>
        <p:spPr>
          <a:xfrm>
            <a:off x="189310" y="1647674"/>
            <a:ext cx="33254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Búsqueda por filtros combinados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Consulta con INNER JOIN para mostrar propiedades junto a tipo, zona y estado: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EA762C0-68B5-D68C-8C27-6DF4309D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06" y="1647675"/>
            <a:ext cx="6613712" cy="120982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668A846-9EE7-F910-C7CB-E4B3DB543F8A}"/>
              </a:ext>
            </a:extLst>
          </p:cNvPr>
          <p:cNvSpPr txBox="1"/>
          <p:nvPr/>
        </p:nvSpPr>
        <p:spPr>
          <a:xfrm>
            <a:off x="189310" y="3429000"/>
            <a:ext cx="26967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Propiedades más caras que el promedio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673C2C7-1425-6F9D-1D4D-29C2D8E30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906" y="3429000"/>
            <a:ext cx="5645326" cy="82293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85A2395-0C9C-887E-90F6-6E263384285B}"/>
              </a:ext>
            </a:extLst>
          </p:cNvPr>
          <p:cNvSpPr txBox="1"/>
          <p:nvPr/>
        </p:nvSpPr>
        <p:spPr>
          <a:xfrm>
            <a:off x="189310" y="4883166"/>
            <a:ext cx="3048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dirty="0">
                <a:latin typeface="Arial" panose="020B0604020202020204" pitchFamily="34" charset="0"/>
                <a:cs typeface="Arial" panose="020B0604020202020204" pitchFamily="34" charset="0"/>
              </a:rPr>
              <a:t>Propiedades con más de 2 características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6965FB1-B90E-3A7C-E735-FAB2B9F2A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726" y="4823432"/>
            <a:ext cx="7566531" cy="64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73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08BD018-15C2-5CBC-820C-A8CDF96FC122}"/>
              </a:ext>
            </a:extLst>
          </p:cNvPr>
          <p:cNvSpPr txBox="1"/>
          <p:nvPr/>
        </p:nvSpPr>
        <p:spPr>
          <a:xfrm>
            <a:off x="283568" y="376763"/>
            <a:ext cx="7997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dirty="0"/>
              <a:t>Optimización de Consultas con CTE</a:t>
            </a:r>
            <a:endParaRPr lang="es-CO" sz="3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E9AE0D9-2F47-32CD-487F-0071FDC80F82}"/>
              </a:ext>
            </a:extLst>
          </p:cNvPr>
          <p:cNvSpPr txBox="1"/>
          <p:nvPr/>
        </p:nvSpPr>
        <p:spPr>
          <a:xfrm>
            <a:off x="283567" y="1520075"/>
            <a:ext cx="4574183" cy="136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¿Qué es un CTE?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Una expresión temporal que mejora la legibilidad y organización de consultas SQL complejas.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F1C8FE9-7754-55AD-9637-D86C125AAB5F}"/>
              </a:ext>
            </a:extLst>
          </p:cNvPr>
          <p:cNvSpPr txBox="1"/>
          <p:nvPr/>
        </p:nvSpPr>
        <p:spPr>
          <a:xfrm>
            <a:off x="283569" y="3034148"/>
            <a:ext cx="47599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Ejemplo: propiedades disponibles con características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A699146-7B0D-6504-9F48-9B962DE71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424" y="1273045"/>
            <a:ext cx="6731595" cy="246898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D5E8186-9E39-7A6B-6370-CA7E3ECA27D8}"/>
              </a:ext>
            </a:extLst>
          </p:cNvPr>
          <p:cNvSpPr txBox="1"/>
          <p:nvPr/>
        </p:nvSpPr>
        <p:spPr>
          <a:xfrm>
            <a:off x="5497412" y="4095151"/>
            <a:ext cx="60936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Ventajas: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Reutilización de subconsultas complejas.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Facilita mantenimiento del código.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Mejora el rendimiento en ciertas consultas.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657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0A24674-81E4-563B-A54D-D98E609C1740}"/>
              </a:ext>
            </a:extLst>
          </p:cNvPr>
          <p:cNvSpPr txBox="1"/>
          <p:nvPr/>
        </p:nvSpPr>
        <p:spPr>
          <a:xfrm>
            <a:off x="1426567" y="422429"/>
            <a:ext cx="9340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latin typeface="Arial" panose="020B0604020202020204" pitchFamily="34" charset="0"/>
                <a:cs typeface="Arial" panose="020B0604020202020204" pitchFamily="34" charset="0"/>
              </a:rPr>
              <a:t>SPs Importantes – Gestión de Ofertas</a:t>
            </a:r>
            <a:endParaRPr lang="es-CO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23EC55-6619-D799-CE16-32DFFC7E44C2}"/>
              </a:ext>
            </a:extLst>
          </p:cNvPr>
          <p:cNvSpPr txBox="1"/>
          <p:nvPr/>
        </p:nvSpPr>
        <p:spPr>
          <a:xfrm>
            <a:off x="2346723" y="4880139"/>
            <a:ext cx="62821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Automatización de operaciones frecuentes</a:t>
            </a:r>
            <a:b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Procedimientos almacenados (</a:t>
            </a:r>
            <a:r>
              <a:rPr lang="es-MX" sz="2000" dirty="0" err="1">
                <a:latin typeface="Arial" panose="020B0604020202020204" pitchFamily="34" charset="0"/>
                <a:cs typeface="Arial" panose="020B0604020202020204" pitchFamily="34" charset="0"/>
              </a:rPr>
              <a:t>Stored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2000" dirty="0" err="1">
                <a:latin typeface="Arial" panose="020B0604020202020204" pitchFamily="34" charset="0"/>
                <a:cs typeface="Arial" panose="020B0604020202020204" pitchFamily="34" charset="0"/>
              </a:rPr>
              <a:t>Procedures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) para insertar, actualizar y eliminar ofertas.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73E67D3-7828-7242-80E3-72EDE7EC9D58}"/>
              </a:ext>
            </a:extLst>
          </p:cNvPr>
          <p:cNvSpPr txBox="1"/>
          <p:nvPr/>
        </p:nvSpPr>
        <p:spPr>
          <a:xfrm>
            <a:off x="446485" y="1470029"/>
            <a:ext cx="22538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>
                <a:latin typeface="Arial" panose="020B0604020202020204" pitchFamily="34" charset="0"/>
                <a:cs typeface="Arial" panose="020B0604020202020204" pitchFamily="34" charset="0"/>
              </a:rPr>
              <a:t>Crear una oferta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14004BB-6649-6603-FFE2-3A06FEC96CA6}"/>
              </a:ext>
            </a:extLst>
          </p:cNvPr>
          <p:cNvSpPr txBox="1"/>
          <p:nvPr/>
        </p:nvSpPr>
        <p:spPr>
          <a:xfrm>
            <a:off x="2700338" y="1473919"/>
            <a:ext cx="43398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Actualizar estado de una oferta</a:t>
            </a:r>
            <a:endParaRPr lang="es-C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79F34AC-6147-4F22-A696-9517E3FAB9F8}"/>
              </a:ext>
            </a:extLst>
          </p:cNvPr>
          <p:cNvSpPr txBox="1"/>
          <p:nvPr/>
        </p:nvSpPr>
        <p:spPr>
          <a:xfrm>
            <a:off x="6912967" y="1478120"/>
            <a:ext cx="3854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>
                <a:latin typeface="Arial" panose="020B0604020202020204" pitchFamily="34" charset="0"/>
                <a:cs typeface="Arial" panose="020B0604020202020204" pitchFamily="34" charset="0"/>
              </a:rPr>
              <a:t>Eliminar (lógico) una oferta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3746F94-F9C7-2925-9848-EAE6C45D1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567" y="1949667"/>
            <a:ext cx="7783011" cy="280074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799594F-FA3A-B1C4-7C18-E28EE391F8FF}"/>
              </a:ext>
            </a:extLst>
          </p:cNvPr>
          <p:cNvSpPr txBox="1"/>
          <p:nvPr/>
        </p:nvSpPr>
        <p:spPr>
          <a:xfrm>
            <a:off x="9566766" y="2226652"/>
            <a:ext cx="20632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Nota: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Estas funciones evitan duplicar lógica en la aplicación y mejoran la integridad de los datos.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949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ECAFBB6-9D53-55A2-F2F7-C432AD2AD8B2}"/>
              </a:ext>
            </a:extLst>
          </p:cNvPr>
          <p:cNvSpPr txBox="1"/>
          <p:nvPr/>
        </p:nvSpPr>
        <p:spPr>
          <a:xfrm>
            <a:off x="1848049" y="593878"/>
            <a:ext cx="8497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dirty="0">
                <a:latin typeface="Arial" panose="020B0604020202020204" pitchFamily="34" charset="0"/>
                <a:cs typeface="Arial" panose="020B0604020202020204" pitchFamily="34" charset="0"/>
              </a:rPr>
              <a:t>Vistas Relevantes en la Base de Datos</a:t>
            </a:r>
            <a:endParaRPr lang="es-CO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02F8CE4-4179-9824-EE25-29343E33C418}"/>
              </a:ext>
            </a:extLst>
          </p:cNvPr>
          <p:cNvSpPr txBox="1"/>
          <p:nvPr/>
        </p:nvSpPr>
        <p:spPr>
          <a:xfrm>
            <a:off x="260747" y="1604110"/>
            <a:ext cx="54971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	vista_propiedades_disponibles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Muestra propiedades activas con su tipo y zona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B170389-A96B-C250-870A-D47CDD8C8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794" y="1604110"/>
            <a:ext cx="5497116" cy="381528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1645C94-48B3-6E20-0787-FB376B13EC26}"/>
              </a:ext>
            </a:extLst>
          </p:cNvPr>
          <p:cNvSpPr txBox="1"/>
          <p:nvPr/>
        </p:nvSpPr>
        <p:spPr>
          <a:xfrm>
            <a:off x="260747" y="2619773"/>
            <a:ext cx="583604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	vista_ofertas_por_propiedad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Historial de ofertas con monto, estado, cliente y propiedad.</a:t>
            </a:r>
          </a:p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	vista_agentes_con_contratos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Lista de agentes con número de contratos asignados (con COUNT y GROUP BY).</a:t>
            </a:r>
          </a:p>
          <a:p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	Ventajas de usar vistas: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Facilitan reportes y </a:t>
            </a:r>
            <a:r>
              <a:rPr lang="es-MX" sz="2000" dirty="0" err="1">
                <a:latin typeface="Arial" panose="020B0604020202020204" pitchFamily="34" charset="0"/>
                <a:cs typeface="Arial" panose="020B0604020202020204" pitchFamily="34" charset="0"/>
              </a:rPr>
              <a:t>dashboards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Mejoran la seguridad (se ocultan detalles internos).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Permiten consultas rápidas sin repetir lógica compleja.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130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0EEB66F-1477-BA80-FA97-87547A06E57F}"/>
              </a:ext>
            </a:extLst>
          </p:cNvPr>
          <p:cNvSpPr txBox="1"/>
          <p:nvPr/>
        </p:nvSpPr>
        <p:spPr>
          <a:xfrm>
            <a:off x="1890911" y="579591"/>
            <a:ext cx="841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3600" dirty="0">
                <a:latin typeface="Arial" panose="020B0604020202020204" pitchFamily="34" charset="0"/>
                <a:cs typeface="Arial" panose="020B0604020202020204" pitchFamily="34" charset="0"/>
              </a:rPr>
              <a:t>Auditoría con Triggers (Disparadores)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7ABC73D-236D-28E4-C038-96ED925E2C18}"/>
              </a:ext>
            </a:extLst>
          </p:cNvPr>
          <p:cNvSpPr txBox="1"/>
          <p:nvPr/>
        </p:nvSpPr>
        <p:spPr>
          <a:xfrm>
            <a:off x="403623" y="1644088"/>
            <a:ext cx="25967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  <a:b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Registrar automáticamente cambios importantes en tablas sensibles.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A827FDD-77B7-964F-DD40-A9E219D035DE}"/>
              </a:ext>
            </a:extLst>
          </p:cNvPr>
          <p:cNvSpPr txBox="1"/>
          <p:nvPr/>
        </p:nvSpPr>
        <p:spPr>
          <a:xfrm>
            <a:off x="7033619" y="1644088"/>
            <a:ext cx="4004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>
                <a:latin typeface="Arial" panose="020B0604020202020204" pitchFamily="34" charset="0"/>
                <a:cs typeface="Arial" panose="020B0604020202020204" pitchFamily="34" charset="0"/>
              </a:rPr>
              <a:t> Tabla de auditoría sugerida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FE9EAEE-5EEE-9AD8-3ADD-FB246B0B3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113" y="2044198"/>
            <a:ext cx="4497062" cy="220989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416AAA6-26BC-1A98-DE5B-8194DDBC3A70}"/>
              </a:ext>
            </a:extLst>
          </p:cNvPr>
          <p:cNvSpPr txBox="1"/>
          <p:nvPr/>
        </p:nvSpPr>
        <p:spPr>
          <a:xfrm>
            <a:off x="260748" y="3472961"/>
            <a:ext cx="4139803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 err="1"/>
              <a:t>Trigger</a:t>
            </a:r>
            <a:r>
              <a:rPr lang="es-CO" b="1" dirty="0"/>
              <a:t>: nueva visita registrada</a:t>
            </a:r>
            <a:endParaRPr lang="es-CO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4D7D77E-01DD-A4E6-1DDA-C8C0702E1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67" y="3913979"/>
            <a:ext cx="4497062" cy="232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7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E8F2084-E742-E461-1378-FD1C56A416C8}"/>
              </a:ext>
            </a:extLst>
          </p:cNvPr>
          <p:cNvSpPr txBox="1"/>
          <p:nvPr/>
        </p:nvSpPr>
        <p:spPr>
          <a:xfrm>
            <a:off x="1640880" y="608166"/>
            <a:ext cx="8911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dirty="0">
                <a:latin typeface="Arial" panose="020B0604020202020204" pitchFamily="34" charset="0"/>
                <a:cs typeface="Arial" panose="020B0604020202020204" pitchFamily="34" charset="0"/>
              </a:rPr>
              <a:t>Matching Automático Cliente–Propiedad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328749A-463F-2E62-C3A8-91A3034B76D4}"/>
              </a:ext>
            </a:extLst>
          </p:cNvPr>
          <p:cNvSpPr txBox="1"/>
          <p:nvPr/>
        </p:nvSpPr>
        <p:spPr>
          <a:xfrm>
            <a:off x="675085" y="1659656"/>
            <a:ext cx="39826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Objetivo del matching</a:t>
            </a:r>
            <a:b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Identificar propiedades que coincidan con el interés y visitas de un cliente.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9EEC0AF-E225-D7CF-9E4D-638E8419520D}"/>
              </a:ext>
            </a:extLst>
          </p:cNvPr>
          <p:cNvSpPr txBox="1"/>
          <p:nvPr/>
        </p:nvSpPr>
        <p:spPr>
          <a:xfrm>
            <a:off x="5890223" y="1490008"/>
            <a:ext cx="56282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Tablas clave involucradas</a:t>
            </a:r>
          </a:p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ClientesInteresados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: registro del interés declarado por un cliente.</a:t>
            </a:r>
          </a:p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Visitas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: visitas efectivas a propiedades.</a:t>
            </a:r>
          </a:p>
          <a:p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Propiedades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: información detallada de cada inmueble.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BD0B419-416C-D426-6667-5D40CF8E7ECD}"/>
              </a:ext>
            </a:extLst>
          </p:cNvPr>
          <p:cNvSpPr txBox="1"/>
          <p:nvPr/>
        </p:nvSpPr>
        <p:spPr>
          <a:xfrm>
            <a:off x="675085" y="2983095"/>
            <a:ext cx="30499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>
                <a:latin typeface="Arial" panose="020B0604020202020204" pitchFamily="34" charset="0"/>
                <a:cs typeface="Arial" panose="020B0604020202020204" pitchFamily="34" charset="0"/>
              </a:rPr>
              <a:t>Consulta de ejemplo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D623B85-251C-288A-5616-7C0868D2E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84" y="3383205"/>
            <a:ext cx="4425553" cy="323821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7191131-75EA-FCAA-910B-9054B10C27CA}"/>
              </a:ext>
            </a:extLst>
          </p:cNvPr>
          <p:cNvSpPr txBox="1"/>
          <p:nvPr/>
        </p:nvSpPr>
        <p:spPr>
          <a:xfrm>
            <a:off x="5890223" y="3778811"/>
            <a:ext cx="50437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>
                <a:latin typeface="Arial" panose="020B0604020202020204" pitchFamily="34" charset="0"/>
                <a:cs typeface="Arial" panose="020B0604020202020204" pitchFamily="34" charset="0"/>
              </a:rPr>
              <a:t>Resultado esperado:</a:t>
            </a:r>
            <a:b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Generar recomendaciones personalizadas o alertas para agentes.</a:t>
            </a:r>
          </a:p>
        </p:txBody>
      </p:sp>
    </p:spTree>
    <p:extLst>
      <p:ext uri="{BB962C8B-B14F-4D97-AF65-F5344CB8AC3E}">
        <p14:creationId xmlns:p14="http://schemas.microsoft.com/office/powerpoint/2010/main" val="29680625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812</Words>
  <Application>Microsoft Office PowerPoint</Application>
  <PresentationFormat>Personalizado</PresentationFormat>
  <Paragraphs>92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3" baseType="lpstr"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Muñoz Sergio</cp:lastModifiedBy>
  <cp:revision>18</cp:revision>
  <dcterms:created xsi:type="dcterms:W3CDTF">2020-08-21T13:03:05Z</dcterms:created>
  <dcterms:modified xsi:type="dcterms:W3CDTF">2025-05-19T06:17:08Z</dcterms:modified>
</cp:coreProperties>
</file>